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7302500" cx="13004800"/>
  <p:notesSz cx="6858000" cy="9144000"/>
  <p:embeddedFontLst>
    <p:embeddedFont>
      <p:font typeface="Oswald"/>
      <p:regular r:id="rId65"/>
      <p:bold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8" name="Jeff Boykin"/>
  <p:cmAuthor clrIdx="1" id="1" initials="" lastIdx="17" name="Brandon Burrough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3DB86F46-8FB4-46AA-946E-CE5D763686F9}">
  <a:tblStyle styleId="{3DB86F46-8FB4-46AA-946E-CE5D763686F9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Oswald-bold.fntdata"/><Relationship Id="rId21" Type="http://schemas.openxmlformats.org/officeDocument/2006/relationships/slide" Target="slides/slide15.xml"/><Relationship Id="rId65" Type="http://schemas.openxmlformats.org/officeDocument/2006/relationships/font" Target="fonts/Oswald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3">
    <p:pos x="6000" y="0"/>
    <p:text>Had a few convos with people and made some template adjustments on the fly. I adjusted titles on header slides accordingly. 
This revised google slide template has updated titles: https://docs.google.com/presentation/d/13IMH6iCr8hOKp1xIeXyS9sIXnY7JsdHnQukG83geVDE/edit?usp=sharing</p:text>
  </p:cm>
  <p:cm authorId="1" idx="12">
    <p:pos x="6000" y="100"/>
    <p:text>Sounds good.  I like the new template.</p:text>
  </p:cm>
  <p:cm authorId="0" idx="14">
    <p:pos x="6000" y="200"/>
    <p:text>For future reference, you can leave in the instructor slides up front (and just leave them blank)</p:text>
  </p:cm>
  <p:cm authorId="1" idx="13">
    <p:pos x="6000" y="300"/>
    <p:text>Okay.  I added them back!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6">
    <p:pos x="6000" y="0"/>
    <p:text>Not sure about the layout on this slide - no good way to get this table on here without taking up too much space - possibly resize or give it it's own slide?
* Also, additional slide here about how descriptive stats help refine - see lesson outline</p:text>
  </p:cm>
  <p:cm authorId="1" idx="6">
    <p:pos x="6000" y="100"/>
    <p:text>I made the table smaller and added the suggested slide.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5">
    <p:pos x="6000" y="0"/>
    <p:text>* Steps for model building could be broken down into their 4 component steps on an additional slide</p:text>
  </p:cm>
  <p:cm authorId="1" idx="5">
    <p:pos x="6000" y="100"/>
    <p:text>Added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4">
    <p:pos x="6000" y="0"/>
    <p:text>* Key factors of a good presentation seems like an important component for its own slide.
* An additional 2nd slide here might either include an example or two of great presentations (e.g. infographics [david mccandles, nate silver] or just a few example links</p:text>
  </p:cm>
  <p:cm authorId="1" idx="4">
    <p:pos x="6000" y="100"/>
    <p:text>I've added both.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>
    <p:pos x="6000" y="0"/>
    <p:text>This section should be expanded to account for the steps in environment setup guide, found here: /lessons/lesson-1/lab/dev-environment.md
Also, a slide that tells students to test their new environment by walking through the following starter code: /lessons/lesson-1/lab/starter-code/lesson1-starter-code.ipynb</p:text>
  </p:cm>
  <p:cm authorId="1" idx="3">
    <p:pos x="6000" y="100"/>
    <p:text>I added some steps found in the setup guide and added a slide for testing the new environment.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>
    <p:pos x="6000" y="0"/>
    <p:text>Homework will frequently be blank within lesson plans, since we let instructors choose whether to assign this for PT courses. I typically just reference upcoming projects</p:text>
  </p:cm>
  <p:cm authorId="1" idx="2">
    <p:pos x="6000" y="100"/>
    <p:text>That sounds good.  I'll keep that in mind for future slides.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Great first pass on this. Let me know if I can clarify any of my comments.</p:text>
  </p:cm>
  <p:cm authorId="1" idx="1">
    <p:pos x="6000" y="100"/>
    <p:text>Thanks!  I'll take any action on comments that require so and let you resolve them to check the changes made.  I'll resolve any comments that don't require action,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7">
    <p:pos x="6000" y="0"/>
    <p:text>For the opening welcome, you might borrow or quote from materials in the Day 1 Keynote made by production - linked here: /lessons/lesson-1/assets/ds-day1.key</p:text>
  </p:cm>
  <p:cm authorId="1" idx="16">
    <p:pos x="6000" y="100"/>
    <p:text>Okay, added.  I didn't know if the course producer was going to take over and present their own slides.</p:text>
  </p:cm>
  <p:cm authorId="0" idx="18">
    <p:pos x="6000" y="200"/>
    <p:text>No doubt they will (and we do have the producer deck for them to load) but no harm adding the takeaways briefly so they have some choice</p:text>
  </p:cm>
  <p:cm authorId="1" idx="17">
    <p:pos x="6000" y="300"/>
    <p:text>True.  Good idea!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6">
    <p:pos x="6000" y="0"/>
    <p:text>Might put the "Can you think of others" comment on a new slide (larger text) - it gets a bit busy here</p:text>
  </p:cm>
  <p:cm authorId="1" idx="15">
    <p:pos x="6000" y="100"/>
    <p:text>Okay, added.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5">
    <p:pos x="6000" y="0"/>
    <p:text>Great - can you also include the table image that this references? (on a separate slide)</p:text>
  </p:cm>
  <p:cm authorId="1" idx="14">
    <p:pos x="6000" y="100"/>
    <p:text>Added.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1">
    <p:pos x="6000" y="0"/>
    <p:text>I don't mind this as an overview, but I also think it would be worthwhile to break it out into 7 separate slides as well - 1 for each step. This workflow comes up a lot and doubles as our course standards. 
You could zoom in and screen cap the workflow visual to get a relevant image for each slide</p:text>
  </p:cm>
  <p:cm authorId="0" idx="12">
    <p:pos x="6000" y="100"/>
    <p:text>Alternatively, I suppose we could link to the pdf so instructors could click to zoom in manually.</p:text>
  </p:cm>
  <p:cm authorId="1" idx="11">
    <p:pos x="6000" y="200"/>
    <p:text>For now, I've made the small picture a link to the resource on Github.  Though, since the repo will be different in the future for each class, this might not be a good idea.
I also added individual slides for each.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0">
    <p:pos x="6000" y="0"/>
    <p:text>This section is a good high level, but could use some more drilling down. (converting to reveal.js is like press - they can go down to sub levels if desired).
In order to plan ahead, let's create a few extra slides - even though they may seem like they don't fit in the flow here. I'll indicate with a *</p:text>
  </p:cm>
  <p:cm authorId="1" idx="10">
    <p:pos x="6000" y="100"/>
    <p:text>Okay, that sounds good.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9">
    <p:pos x="6000" y="0"/>
    <p:text>* An additional slide here might address the types of questions that might be asked</p:text>
  </p:cm>
  <p:cm authorId="1" idx="9">
    <p:pos x="6000" y="100"/>
    <p:text>Added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8">
    <p:pos x="6000" y="0"/>
    <p:text>* An additional slide here might address some of the common questions while parsing</p:text>
  </p:cm>
  <p:cm authorId="1" idx="8">
    <p:pos x="6000" y="100"/>
    <p:text>Added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7">
    <p:pos x="6000" y="0"/>
    <p:text>* An additional slide here might address the common steps used to mine data</p:text>
  </p:cm>
  <p:cm authorId="1" idx="7">
    <p:pos x="6000" y="100"/>
    <p:text>Added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228600" lvl="1" marL="0" marR="0" rtl="0" algn="l">
              <a:spcBef>
                <a:spcPts val="0"/>
              </a:spcBef>
              <a:defRPr/>
            </a:lvl2pPr>
            <a:lvl3pPr indent="457200" lvl="2" marL="0" marR="0" rtl="0" algn="l">
              <a:spcBef>
                <a:spcPts val="0"/>
              </a:spcBef>
              <a:defRPr/>
            </a:lvl3pPr>
            <a:lvl4pPr indent="685800" lvl="3" marL="0" marR="0" rtl="0" algn="l">
              <a:spcBef>
                <a:spcPts val="0"/>
              </a:spcBef>
              <a:defRPr/>
            </a:lvl4pPr>
            <a:lvl5pPr indent="914400" lvl="4" marL="0" marR="0" rtl="0" algn="l">
              <a:spcBef>
                <a:spcPts val="0"/>
              </a:spcBef>
              <a:defRPr/>
            </a:lvl5pPr>
            <a:lvl6pPr indent="1143000" lvl="5" marL="0" marR="0" rtl="0" algn="l">
              <a:spcBef>
                <a:spcPts val="0"/>
              </a:spcBef>
              <a:defRPr/>
            </a:lvl6pPr>
            <a:lvl7pPr indent="1371600" lvl="6" marL="0" marR="0" rtl="0" algn="l">
              <a:spcBef>
                <a:spcPts val="0"/>
              </a:spcBef>
              <a:defRPr/>
            </a:lvl7pPr>
            <a:lvl8pPr indent="1600200" lvl="7" marL="0" marR="0" rtl="0" algn="l">
              <a:spcBef>
                <a:spcPts val="0"/>
              </a:spcBef>
              <a:defRPr/>
            </a:lvl8pPr>
            <a:lvl9pPr indent="1828800" lvl="8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jpg"/><Relationship Id="rId4" Type="http://schemas.openxmlformats.org/officeDocument/2006/relationships/image" Target="../media/image0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5.png"/><Relationship Id="rId4" Type="http://schemas.openxmlformats.org/officeDocument/2006/relationships/image" Target="../media/image07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9" Type="http://schemas.openxmlformats.org/officeDocument/2006/relationships/image" Target="../media/image12.png"/><Relationship Id="rId5" Type="http://schemas.openxmlformats.org/officeDocument/2006/relationships/image" Target="../media/image06.png"/><Relationship Id="rId6" Type="http://schemas.openxmlformats.org/officeDocument/2006/relationships/image" Target="../media/image10.png"/><Relationship Id="rId7" Type="http://schemas.openxmlformats.org/officeDocument/2006/relationships/image" Target="../media/image08.png"/><Relationship Id="rId8" Type="http://schemas.openxmlformats.org/officeDocument/2006/relationships/image" Target="../media/image0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flipH="1" rot="10800000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flipH="1" rot="10800000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flipH="1" rot="10800000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" name="Shape 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3.xml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36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4.xml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5.xml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6.xml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7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8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comments" Target="../comments/comment10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11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12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nytimes.com/interactive/2012/11/02/us/politics/paths-to-the-white-house.html?_r=0" TargetMode="External"/><Relationship Id="rId4" Type="http://schemas.openxmlformats.org/officeDocument/2006/relationships/hyperlink" Target="http://www.informationisbeautiful.net/visualizations/who-old-are-you/" TargetMode="External"/><Relationship Id="rId5" Type="http://schemas.openxmlformats.org/officeDocument/2006/relationships/hyperlink" Target="http://projects.fivethirtyeight.com/2015-nfl-predictions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comments" Target="../comments/comment13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comments" Target="../comments/comment14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8.xml"/><Relationship Id="rId3" Type="http://schemas.openxmlformats.org/officeDocument/2006/relationships/comments" Target="../comments/comment1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12" name="Shape 212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INSTRUCTOR NOTES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 to EIRs: office hours, in class support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Mid-Course Feedback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End of Course Feedback</a:t>
            </a:r>
          </a:p>
        </p:txBody>
      </p:sp>
      <p:sp>
        <p:nvSpPr>
          <p:cNvPr id="270" name="Shape 27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FEEDBACK/SUPPORT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225" y="2773077"/>
            <a:ext cx="7721698" cy="328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GA GRADUATION REQUIREMENTS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9870"/>
            <a:ext cx="13004800" cy="296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FOREVER AND EVER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2" y="1576675"/>
            <a:ext cx="12832676" cy="50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set of tools and techniques for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Interdisciplinary problem-solving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Application of scientific techniques to                                                  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practical problems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225" y="1590375"/>
            <a:ext cx="5622775" cy="5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525" y="1211212"/>
            <a:ext cx="4322425" cy="21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6400" y="1856343"/>
            <a:ext cx="4322425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400" y="3621071"/>
            <a:ext cx="4666675" cy="29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6221" y="3826787"/>
            <a:ext cx="3502773" cy="25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7000" y="3213100"/>
            <a:ext cx="2590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3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others?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319" name="Shape 31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24" y="2650900"/>
            <a:ext cx="10448574" cy="35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326" name="Shape 326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are your strengths and weaknesses?</a:t>
            </a:r>
          </a:p>
        </p:txBody>
      </p:sp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187" y="1236662"/>
            <a:ext cx="6448425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19" name="Shape 219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MATERIALS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QUIZ</a:t>
            </a:r>
          </a:p>
        </p:txBody>
      </p:sp>
      <p:sp>
        <p:nvSpPr>
          <p:cNvPr id="340" name="Shape 34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BASELINE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2961475" y="2224348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Form groups of three.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Answer the following questions.  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Gender (coded male=0, female=1) is a continuous variable.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According to the table on the next slide, BMI is the _____</a:t>
            </a:r>
          </a:p>
          <a:p>
            <a:pPr indent="-3429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Outcome</a:t>
            </a:r>
          </a:p>
          <a:p>
            <a:pPr indent="-3429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Predictor</a:t>
            </a:r>
          </a:p>
          <a:p>
            <a:pPr indent="-3429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Covariate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Draw a normal distribution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Linear regression is an unsupervised learning algorithm.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 hypothesis test?</a:t>
            </a:r>
          </a:p>
        </p:txBody>
      </p:sp>
      <p:sp>
        <p:nvSpPr>
          <p:cNvPr id="348" name="Shape 348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  (10 minutes)</a:t>
            </a:r>
          </a:p>
        </p:txBody>
      </p:sp>
      <p:cxnSp>
        <p:nvCxnSpPr>
          <p:cNvPr id="349" name="Shape 34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0" name="Shape 35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2961475" y="2224348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59" name="Shape 35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0" name="Shape 36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575" y="1350925"/>
            <a:ext cx="8079625" cy="584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DATA SCIENCE WORKFLOW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methodology for doing Data Science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Similar to the scientific method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Helps produce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results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Accurate findings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Others can follow your steps and get the same results</a:t>
            </a:r>
          </a:p>
        </p:txBody>
      </p:sp>
      <p:sp>
        <p:nvSpPr>
          <p:cNvPr id="373" name="Shape 3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932014"/>
            <a:ext cx="11734798" cy="343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b="0" l="367" r="367" t="0"/>
          <a:stretch/>
        </p:blipFill>
        <p:spPr>
          <a:xfrm>
            <a:off x="634999" y="1932014"/>
            <a:ext cx="11734798" cy="343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1" name="Shape 401"/>
          <p:cNvPicPr preferRelativeResize="0"/>
          <p:nvPr/>
        </p:nvPicPr>
        <p:blipFill rotWithShape="1">
          <a:blip r:embed="rId3">
            <a:alphaModFix/>
          </a:blip>
          <a:srcRect b="0" l="3497" r="3488" t="0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b="0" l="4103" r="4094" t="0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26" name="Shape 226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PRE-WORK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 b="0" l="777" r="777" t="0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3">
            <a:alphaModFix/>
          </a:blip>
          <a:srcRect b="0" l="4767" r="4767" t="0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0" l="1978" r="1987" t="0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634999" y="1292775"/>
            <a:ext cx="88773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Problem Statement:  “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Using Planet Express customer data from January 3001-3005, determine how likely previous customers are to request a repeat delivery using demographic information (profession, company size, location) and previous delivery data (days since last delivery, number of total deliveries).”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</a:t>
            </a:r>
          </a:p>
        </p:txBody>
      </p:sp>
      <p:pic>
        <p:nvPicPr>
          <p:cNvPr id="436" name="Shape 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2300" y="1745662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>
            <p:ph idx="2" type="body"/>
          </p:nvPr>
        </p:nvSpPr>
        <p:spPr>
          <a:xfrm>
            <a:off x="635000" y="4671075"/>
            <a:ext cx="11734800" cy="237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56540" lvl="0" marL="203200" marR="0" rtl="0" algn="l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can use the Data Science workflow to work through this problem.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business/product objectives.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and hypothesize goals and criteria for success.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set of questions to help you identify the correct data set.</a:t>
            </a:r>
          </a:p>
        </p:txBody>
      </p:sp>
      <p:sp>
        <p:nvSpPr>
          <p:cNvPr id="443" name="Shape 44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IDENTIFY THE PROBLEM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Ideal data vs. data that is available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Learn about limitations of the data.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is available for this example?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questions might we want to ask about the data?</a:t>
            </a:r>
          </a:p>
        </p:txBody>
      </p:sp>
      <p:sp>
        <p:nvSpPr>
          <p:cNvPr id="449" name="Shape 44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about the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enough data?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Does it appropriately align with the question/problem statement?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Can the dataset be trusted?  How was it collected?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this dataset aggregated?  Can we use the aggregation or do we need to get it pre-aggregated?</a:t>
            </a:r>
          </a:p>
        </p:txBody>
      </p:sp>
      <p:sp>
        <p:nvSpPr>
          <p:cNvPr id="455" name="Shape 45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Secondary data = we didn’t directly collect it ourselves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data dictionary</a:t>
            </a:r>
          </a:p>
        </p:txBody>
      </p:sp>
      <p:sp>
        <p:nvSpPr>
          <p:cNvPr id="461" name="Shape 46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  <p:graphicFrame>
        <p:nvGraphicFramePr>
          <p:cNvPr id="462" name="Shape 462"/>
          <p:cNvGraphicFramePr/>
          <p:nvPr/>
        </p:nvGraphicFramePr>
        <p:xfrm>
          <a:off x="622750" y="320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{3DB86F46-8FB4-46AA-946E-CE5D763686F9}</a:tableStyleId>
              </a:tblPr>
              <a:tblGrid>
                <a:gridCol w="3629275"/>
                <a:gridCol w="4181550"/>
                <a:gridCol w="4267975"/>
              </a:tblGrid>
              <a:tr h="609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Type of Variable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Profession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Title of the account owner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Company Size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1- small, 2- medium, 3- large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Location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Planet of the company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Days Since Last Delivery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while parsing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documentation for the data?  Is there a data dictionary?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filtering, sorting, or simple visualizations can help understand the data?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information is contained in the data?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types are the variables?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Are there outliers?  Are there trends?</a:t>
            </a:r>
          </a:p>
        </p:txBody>
      </p:sp>
      <p:sp>
        <p:nvSpPr>
          <p:cNvPr id="468" name="Shape 46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Think about sampling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Get to know the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Address missing values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Derive new variables (i.e. columns)</a:t>
            </a:r>
          </a:p>
        </p:txBody>
      </p:sp>
      <p:sp>
        <p:nvSpPr>
          <p:cNvPr id="474" name="Shape 47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b="0" i="1" lang="en-US" sz="2800" u="none" cap="none" strike="noStrike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Insert Instructor Name</a:t>
            </a:r>
          </a:p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b="0" i="1" lang="en-US" sz="2800" u="none" cap="none" strike="noStrike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Title, Company </a:t>
            </a: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Common steps while mining the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Sample the data with appropriate methodology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 and null values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clean the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how to address missing values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combine data; aggregate and derive new columns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635006" y="102122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Use statistics and visualization to identify trends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of basic statistics</a:t>
            </a:r>
          </a:p>
        </p:txBody>
      </p:sp>
      <p:sp>
        <p:nvSpPr>
          <p:cNvPr id="486" name="Shape 4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2059987" y="296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{3DB86F46-8FB4-46AA-946E-CE5D763686F9}</a:tableStyleId>
              </a:tblPr>
              <a:tblGrid>
                <a:gridCol w="4304000"/>
                <a:gridCol w="4958975"/>
              </a:tblGrid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 (STD) or Frequency (%)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50.0 (10)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Earth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 (10%)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Amphibios 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Bogad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Colgate 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Other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150 (30%)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Descriptive stats help refine by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Identifying trends and outliers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Deciding how to deal with outliers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Applying descriptive and inferential statistics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Determining visualization techniques for different data types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Transforming data</a:t>
            </a:r>
          </a:p>
        </p:txBody>
      </p:sp>
      <p:sp>
        <p:nvSpPr>
          <p:cNvPr id="493" name="Shape 4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a model based upon the outcome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model statement:  “</a:t>
            </a: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completed a logistic regression using Statsmodels v. XX. We calculated the probability of a customer placing another order with Planet Express.”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Steps for model building</a:t>
            </a:r>
          </a:p>
        </p:txBody>
      </p:sp>
      <p:sp>
        <p:nvSpPr>
          <p:cNvPr id="499" name="Shape 49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 for model building are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the appropriate model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the model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Evaluate and refine the model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Predict outcomes and action items</a:t>
            </a:r>
          </a:p>
        </p:txBody>
      </p:sp>
      <p:sp>
        <p:nvSpPr>
          <p:cNvPr id="505" name="Shape 50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have to effectively communicate your results for them to matter!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Ranges from a simple email to a complex web graphic.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Make sure to consider your audience.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presentation for fellow data scientists will be drastically different from a presentation for an executive.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Key factors of a good presentation include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Summarize findings with narrative and storytelling techniques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your visualizations for broader comprehension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both limitations and assumptions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the integrity of your analyses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Consider the degree of disclosure for various stakeholders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and evaluate the effectiveness of your presentation beforehand</a:t>
            </a:r>
          </a:p>
        </p:txBody>
      </p:sp>
      <p:sp>
        <p:nvSpPr>
          <p:cNvPr id="517" name="Shape 51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presentations and infographics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512 Paths to the White House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Who Old Are You?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2015 NFL Predictions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GUIDED PRACTICE</a:t>
            </a:r>
          </a:p>
        </p:txBody>
      </p:sp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WORK FLOW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2961475" y="2224350"/>
            <a:ext cx="7559399" cy="3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Divide into 4 groups, each located at a whiteboard.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Communicate the results of your analysis to the class. (10 minutes)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narrative to summarize your findings.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a basic visualization for easy comprehension.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one student to present for the group.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Presentation of the results</a:t>
            </a:r>
          </a:p>
        </p:txBody>
      </p:sp>
      <p:sp>
        <p:nvSpPr>
          <p:cNvPr id="538" name="Shape 538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39" name="Shape 539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  (25 minutes)</a:t>
            </a:r>
          </a:p>
        </p:txBody>
      </p:sp>
      <p:cxnSp>
        <p:nvCxnSpPr>
          <p:cNvPr id="540" name="Shape 54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41" name="Shape 54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Describe the roles and components of a successful learning environment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Define data science and the data science workflow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Apply the data science workflow to meet your classmates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Setup your development environment and review python basics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Shape 24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547" name="Shape 54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ENVIRONMENT SETUP 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Brief intro of tools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Environment setup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Github account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Install Python 2.7 and Anaconda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Practice Python syntax, Terminal commands, and Pandas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iPython Notebook test and Python review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" type="body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your new setup using the lesson 1 starter code available at </a:t>
            </a:r>
            <a:r>
              <a:rPr i="1"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/lessons/lesson-1/code/starter-code/lesson1-starter-code.ipynb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the Github repo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Ask your classmates and instructor for help if you have problems!</a:t>
            </a:r>
          </a:p>
        </p:txBody>
      </p:sp>
      <p:sp>
        <p:nvSpPr>
          <p:cNvPr id="559" name="Shape 55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should now be able to answer the following questions: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Data Science?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the Data Science workflow?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you have a successful learning experience at GA?</a:t>
            </a:r>
          </a:p>
        </p:txBody>
      </p:sp>
      <p:sp>
        <p:nvSpPr>
          <p:cNvPr id="571" name="Shape 57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577" name="Shape 5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583" name="Shape 583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Begin work on Project 1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D800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AFC0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99" name="Shape 59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00" name="Shape 6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None/>
            </a:pPr>
            <a:r>
              <a:t/>
            </a:r>
            <a:endParaRPr b="1"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46" name="Shape 246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Define basic data types used in object-oriented programming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Recall the Python syntax for lists, dictionaries, and functions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files and navigate directories using the command line interface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58" name="Shape 25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 is a global community of individuals empowered to pursue the work we love.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Assembly’s mission is to build our community by transforming millions of thinkers into creators.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